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Nunito"/>
      <p:regular r:id="rId23"/>
      <p:bold r:id="rId24"/>
      <p:italic r:id="rId25"/>
      <p:boldItalic r:id="rId26"/>
    </p:embeddedFont>
    <p:embeddedFont>
      <p:font typeface="Maven Pro"/>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1863162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1863162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1863162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1863162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179df210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179df210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179df210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179df210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179df210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179df210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190d0967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190d0967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179df210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179df210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179df210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179df210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185d91e5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185d91e5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179df210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179df210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179df210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179df210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179df210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179df210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190d096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190d096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190d0967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190d0967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185d91e5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185d91e5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185d91e5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185d91e5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tiemposmodernos.eu/ii-fuentes-del-derecho-normativa-laboral/" TargetMode="External"/><Relationship Id="rId4" Type="http://schemas.openxmlformats.org/officeDocument/2006/relationships/image" Target="../media/image10.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TEMA 1</a:t>
            </a:r>
            <a:endParaRPr/>
          </a:p>
          <a:p>
            <a:pPr indent="0" lvl="0" marL="0" rtl="0" algn="l">
              <a:spcBef>
                <a:spcPts val="0"/>
              </a:spcBef>
              <a:spcAft>
                <a:spcPts val="0"/>
              </a:spcAft>
              <a:buNone/>
            </a:pPr>
            <a:r>
              <a:rPr lang="es"/>
              <a:t>DERECHO DEL TRABAJO</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22"/>
          <p:cNvSpPr txBox="1"/>
          <p:nvPr>
            <p:ph type="title"/>
          </p:nvPr>
        </p:nvSpPr>
        <p:spPr>
          <a:xfrm>
            <a:off x="1228125" y="194975"/>
            <a:ext cx="70305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LEYES </a:t>
            </a:r>
            <a:endParaRPr/>
          </a:p>
        </p:txBody>
      </p:sp>
      <p:sp>
        <p:nvSpPr>
          <p:cNvPr id="359" name="Google Shape;359;p22"/>
          <p:cNvSpPr txBox="1"/>
          <p:nvPr>
            <p:ph idx="1" type="body"/>
          </p:nvPr>
        </p:nvSpPr>
        <p:spPr>
          <a:xfrm>
            <a:off x="782150" y="697800"/>
            <a:ext cx="7552200" cy="3833700"/>
          </a:xfrm>
          <a:prstGeom prst="rect">
            <a:avLst/>
          </a:prstGeom>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rgbClr val="000000"/>
              </a:buClr>
              <a:buSzPts val="1400"/>
              <a:buFont typeface="Calibri"/>
              <a:buAutoNum type="arabicPeriod"/>
            </a:pPr>
            <a:r>
              <a:rPr b="1" lang="es" sz="1400">
                <a:solidFill>
                  <a:srgbClr val="000000"/>
                </a:solidFill>
                <a:latin typeface="Verdana"/>
                <a:ea typeface="Verdana"/>
                <a:cs typeface="Verdana"/>
                <a:sym typeface="Verdana"/>
              </a:rPr>
              <a:t>Leyes Orgánicas</a:t>
            </a:r>
            <a:r>
              <a:rPr lang="es" sz="1400">
                <a:solidFill>
                  <a:srgbClr val="000000"/>
                </a:solidFill>
                <a:latin typeface="Verdana"/>
                <a:ea typeface="Verdana"/>
                <a:cs typeface="Verdana"/>
                <a:sym typeface="Verdana"/>
              </a:rPr>
              <a:t>: Regulan derechos fundamentales y libertades públicas recogidos en la Constitución. Para su aprobación es necesaria mayoría </a:t>
            </a:r>
            <a:r>
              <a:rPr b="1" lang="es" sz="1400" u="sng">
                <a:solidFill>
                  <a:srgbClr val="000000"/>
                </a:solidFill>
                <a:highlight>
                  <a:srgbClr val="FFFF00"/>
                </a:highlight>
                <a:latin typeface="Verdana"/>
                <a:ea typeface="Verdana"/>
                <a:cs typeface="Verdana"/>
                <a:sym typeface="Verdana"/>
              </a:rPr>
              <a:t>absoluta </a:t>
            </a:r>
            <a:r>
              <a:rPr lang="es" sz="1400">
                <a:solidFill>
                  <a:srgbClr val="000000"/>
                </a:solidFill>
                <a:latin typeface="Verdana"/>
                <a:ea typeface="Verdana"/>
                <a:cs typeface="Verdana"/>
                <a:sym typeface="Verdana"/>
              </a:rPr>
              <a:t>del Congreso (De 350 diputados, es necesario la aprobación de al menos 176). </a:t>
            </a:r>
            <a:r>
              <a:rPr lang="es" sz="1400" u="sng">
                <a:solidFill>
                  <a:srgbClr val="000000"/>
                </a:solidFill>
                <a:latin typeface="Verdana"/>
                <a:ea typeface="Verdana"/>
                <a:cs typeface="Verdana"/>
                <a:sym typeface="Verdana"/>
              </a:rPr>
              <a:t>Ejemplo</a:t>
            </a:r>
            <a:r>
              <a:rPr lang="es" sz="1400">
                <a:solidFill>
                  <a:srgbClr val="000000"/>
                </a:solidFill>
                <a:latin typeface="Verdana"/>
                <a:ea typeface="Verdana"/>
                <a:cs typeface="Verdana"/>
                <a:sym typeface="Verdana"/>
              </a:rPr>
              <a:t>: Ley Orgánica de Libertad Sindical.</a:t>
            </a:r>
            <a:endParaRPr sz="1400">
              <a:solidFill>
                <a:srgbClr val="000000"/>
              </a:solidFill>
              <a:latin typeface="Verdana"/>
              <a:ea typeface="Verdana"/>
              <a:cs typeface="Verdana"/>
              <a:sym typeface="Verdana"/>
            </a:endParaRPr>
          </a:p>
          <a:p>
            <a:pPr indent="-317500" lvl="0" marL="457200" rtl="0" algn="just">
              <a:lnSpc>
                <a:spcPct val="100000"/>
              </a:lnSpc>
              <a:spcBef>
                <a:spcPts val="500"/>
              </a:spcBef>
              <a:spcAft>
                <a:spcPts val="0"/>
              </a:spcAft>
              <a:buClr>
                <a:srgbClr val="000000"/>
              </a:buClr>
              <a:buSzPts val="1400"/>
              <a:buFont typeface="Calibri"/>
              <a:buAutoNum type="arabicPeriod"/>
            </a:pPr>
            <a:r>
              <a:rPr b="1" lang="es" sz="1400">
                <a:solidFill>
                  <a:srgbClr val="000000"/>
                </a:solidFill>
                <a:latin typeface="Verdana"/>
                <a:ea typeface="Verdana"/>
                <a:cs typeface="Verdana"/>
                <a:sym typeface="Verdana"/>
              </a:rPr>
              <a:t>Leyes Ordinarias</a:t>
            </a:r>
            <a:r>
              <a:rPr lang="es" sz="1400">
                <a:solidFill>
                  <a:srgbClr val="000000"/>
                </a:solidFill>
                <a:latin typeface="Verdana"/>
                <a:ea typeface="Verdana"/>
                <a:cs typeface="Verdana"/>
                <a:sym typeface="Verdana"/>
              </a:rPr>
              <a:t>: Regulan el resto de materias no reservadas a ley orgánica. Para su aprobación es necesaria </a:t>
            </a:r>
            <a:r>
              <a:rPr b="1" lang="es" sz="1400" u="sng">
                <a:solidFill>
                  <a:srgbClr val="000000"/>
                </a:solidFill>
                <a:highlight>
                  <a:srgbClr val="FFFF00"/>
                </a:highlight>
                <a:latin typeface="Verdana"/>
                <a:ea typeface="Verdana"/>
                <a:cs typeface="Verdana"/>
                <a:sym typeface="Verdana"/>
              </a:rPr>
              <a:t>mayoría simple</a:t>
            </a:r>
            <a:r>
              <a:rPr lang="es" sz="1400">
                <a:solidFill>
                  <a:srgbClr val="000000"/>
                </a:solidFill>
                <a:latin typeface="Verdana"/>
                <a:ea typeface="Verdana"/>
                <a:cs typeface="Verdana"/>
                <a:sym typeface="Verdana"/>
              </a:rPr>
              <a:t> (la mitad más uno de los diputados </a:t>
            </a:r>
            <a:r>
              <a:rPr lang="es" sz="1400" u="sng">
                <a:solidFill>
                  <a:srgbClr val="000000"/>
                </a:solidFill>
                <a:latin typeface="Verdana"/>
                <a:ea typeface="Verdana"/>
                <a:cs typeface="Verdana"/>
                <a:sym typeface="Verdana"/>
              </a:rPr>
              <a:t>presentes en la votación</a:t>
            </a:r>
            <a:r>
              <a:rPr lang="es" sz="1400">
                <a:solidFill>
                  <a:srgbClr val="000000"/>
                </a:solidFill>
                <a:latin typeface="Verdana"/>
                <a:ea typeface="Verdana"/>
                <a:cs typeface="Verdana"/>
                <a:sym typeface="Verdana"/>
              </a:rPr>
              <a:t>). </a:t>
            </a:r>
            <a:r>
              <a:rPr lang="es" sz="1400" u="sng">
                <a:solidFill>
                  <a:srgbClr val="000000"/>
                </a:solidFill>
                <a:latin typeface="Verdana"/>
                <a:ea typeface="Verdana"/>
                <a:cs typeface="Verdana"/>
                <a:sym typeface="Verdana"/>
              </a:rPr>
              <a:t>Ejemplo</a:t>
            </a:r>
            <a:r>
              <a:rPr lang="es" sz="1400">
                <a:solidFill>
                  <a:srgbClr val="000000"/>
                </a:solidFill>
                <a:latin typeface="Verdana"/>
                <a:ea typeface="Verdana"/>
                <a:cs typeface="Verdana"/>
                <a:sym typeface="Verdana"/>
              </a:rPr>
              <a:t>: Ley de Prevención de Riesgos Laborales.</a:t>
            </a:r>
            <a:endParaRPr sz="1400">
              <a:solidFill>
                <a:srgbClr val="000000"/>
              </a:solidFill>
              <a:latin typeface="Verdana"/>
              <a:ea typeface="Verdana"/>
              <a:cs typeface="Verdana"/>
              <a:sym typeface="Verdana"/>
            </a:endParaRPr>
          </a:p>
          <a:p>
            <a:pPr indent="0" lvl="0" marL="0" rtl="0" algn="just">
              <a:lnSpc>
                <a:spcPct val="100000"/>
              </a:lnSpc>
              <a:spcBef>
                <a:spcPts val="500"/>
              </a:spcBef>
              <a:spcAft>
                <a:spcPts val="500"/>
              </a:spcAft>
              <a:buNone/>
            </a:pPr>
            <a:r>
              <a:t/>
            </a:r>
            <a:endParaRPr sz="1200">
              <a:solidFill>
                <a:srgbClr val="000000"/>
              </a:solidFill>
              <a:latin typeface="Calibri"/>
              <a:ea typeface="Calibri"/>
              <a:cs typeface="Calibri"/>
              <a:sym typeface="Calibri"/>
            </a:endParaRPr>
          </a:p>
        </p:txBody>
      </p:sp>
      <p:pic>
        <p:nvPicPr>
          <p:cNvPr id="360" name="Google Shape;360;p22"/>
          <p:cNvPicPr preferRelativeResize="0"/>
          <p:nvPr/>
        </p:nvPicPr>
        <p:blipFill rotWithShape="1">
          <a:blip r:embed="rId3">
            <a:alphaModFix/>
          </a:blip>
          <a:srcRect b="11895" l="0" r="0" t="41012"/>
          <a:stretch/>
        </p:blipFill>
        <p:spPr>
          <a:xfrm>
            <a:off x="1129250" y="2571750"/>
            <a:ext cx="6858000" cy="2422150"/>
          </a:xfrm>
          <a:prstGeom prst="rect">
            <a:avLst/>
          </a:prstGeom>
          <a:noFill/>
          <a:ln>
            <a:noFill/>
          </a:ln>
        </p:spPr>
      </p:pic>
      <p:sp>
        <p:nvSpPr>
          <p:cNvPr id="361" name="Google Shape;361;p22"/>
          <p:cNvSpPr/>
          <p:nvPr/>
        </p:nvSpPr>
        <p:spPr>
          <a:xfrm>
            <a:off x="5189325" y="4355550"/>
            <a:ext cx="1081200" cy="63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publica BOE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3"/>
          <p:cNvSpPr txBox="1"/>
          <p:nvPr>
            <p:ph type="title"/>
          </p:nvPr>
        </p:nvSpPr>
        <p:spPr>
          <a:xfrm>
            <a:off x="1303800" y="598575"/>
            <a:ext cx="7030500" cy="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REGLAMENTOS </a:t>
            </a:r>
            <a:endParaRPr/>
          </a:p>
        </p:txBody>
      </p:sp>
      <p:sp>
        <p:nvSpPr>
          <p:cNvPr id="367" name="Google Shape;367;p23"/>
          <p:cNvSpPr txBox="1"/>
          <p:nvPr>
            <p:ph idx="1" type="body"/>
          </p:nvPr>
        </p:nvSpPr>
        <p:spPr>
          <a:xfrm>
            <a:off x="953500" y="1287375"/>
            <a:ext cx="2967900" cy="3244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s" sz="1400">
                <a:solidFill>
                  <a:srgbClr val="000000"/>
                </a:solidFill>
                <a:latin typeface="Verdana"/>
                <a:ea typeface="Verdana"/>
                <a:cs typeface="Verdana"/>
                <a:sym typeface="Verdana"/>
              </a:rPr>
              <a:t>Reglamentos</a:t>
            </a:r>
            <a:r>
              <a:rPr lang="es" sz="1400">
                <a:solidFill>
                  <a:srgbClr val="000000"/>
                </a:solidFill>
                <a:latin typeface="Verdana"/>
                <a:ea typeface="Verdana"/>
                <a:cs typeface="Verdana"/>
                <a:sym typeface="Verdana"/>
              </a:rPr>
              <a:t>: Son normas con rango inferior a la ley, elaborados por el Gobierno y desarrollan las leyes . Si los dicta el Consejo de Ministros son “</a:t>
            </a:r>
            <a:r>
              <a:rPr b="1" lang="es" sz="1400">
                <a:solidFill>
                  <a:srgbClr val="000000"/>
                </a:solidFill>
                <a:latin typeface="Verdana"/>
                <a:ea typeface="Verdana"/>
                <a:cs typeface="Verdana"/>
                <a:sym typeface="Verdana"/>
              </a:rPr>
              <a:t>Reales Decretos</a:t>
            </a:r>
            <a:r>
              <a:rPr lang="es" sz="1400">
                <a:solidFill>
                  <a:srgbClr val="000000"/>
                </a:solidFill>
                <a:latin typeface="Verdana"/>
                <a:ea typeface="Verdana"/>
                <a:cs typeface="Verdana"/>
                <a:sym typeface="Verdana"/>
              </a:rPr>
              <a:t>” y si los dicta un Ministerio “</a:t>
            </a:r>
            <a:r>
              <a:rPr b="1" lang="es" sz="1400">
                <a:solidFill>
                  <a:srgbClr val="000000"/>
                </a:solidFill>
                <a:latin typeface="Verdana"/>
                <a:ea typeface="Verdana"/>
                <a:cs typeface="Verdana"/>
                <a:sym typeface="Verdana"/>
              </a:rPr>
              <a:t>Órdenes Minister</a:t>
            </a:r>
            <a:r>
              <a:rPr b="1" lang="es" sz="1200">
                <a:solidFill>
                  <a:srgbClr val="000000"/>
                </a:solidFill>
                <a:latin typeface="Verdana"/>
                <a:ea typeface="Verdana"/>
                <a:cs typeface="Verdana"/>
                <a:sym typeface="Verdana"/>
              </a:rPr>
              <a:t>iales</a:t>
            </a:r>
            <a:r>
              <a:rPr lang="es" sz="1200">
                <a:solidFill>
                  <a:srgbClr val="000000"/>
                </a:solidFill>
                <a:latin typeface="Verdana"/>
                <a:ea typeface="Verdana"/>
                <a:cs typeface="Verdana"/>
                <a:sym typeface="Verdana"/>
              </a:rPr>
              <a:t>”.</a:t>
            </a:r>
            <a:endParaRPr sz="1200">
              <a:solidFill>
                <a:srgbClr val="000000"/>
              </a:solidFill>
              <a:latin typeface="Verdana"/>
              <a:ea typeface="Verdana"/>
              <a:cs typeface="Verdana"/>
              <a:sym typeface="Verdana"/>
            </a:endParaRPr>
          </a:p>
          <a:p>
            <a:pPr indent="0" lvl="0" marL="0" rtl="0" algn="l">
              <a:spcBef>
                <a:spcPts val="500"/>
              </a:spcBef>
              <a:spcAft>
                <a:spcPts val="1600"/>
              </a:spcAft>
              <a:buNone/>
            </a:pPr>
            <a:r>
              <a:t/>
            </a:r>
            <a:endParaRPr sz="1200">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4"/>
          <p:cNvSpPr txBox="1"/>
          <p:nvPr>
            <p:ph type="title"/>
          </p:nvPr>
        </p:nvSpPr>
        <p:spPr>
          <a:xfrm>
            <a:off x="1424675" y="429750"/>
            <a:ext cx="70305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CONVENIOS COLECTIVOS, CONTRATO , USOS Y COSTUMBRES </a:t>
            </a:r>
            <a:endParaRPr/>
          </a:p>
        </p:txBody>
      </p:sp>
      <p:sp>
        <p:nvSpPr>
          <p:cNvPr id="373" name="Google Shape;373;p24"/>
          <p:cNvSpPr txBox="1"/>
          <p:nvPr>
            <p:ph idx="1" type="body"/>
          </p:nvPr>
        </p:nvSpPr>
        <p:spPr>
          <a:xfrm>
            <a:off x="189375" y="1649375"/>
            <a:ext cx="4900500" cy="29337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rPr b="1" lang="es" sz="1400" u="sng">
                <a:solidFill>
                  <a:srgbClr val="000000"/>
                </a:solidFill>
                <a:latin typeface="Verdana"/>
                <a:ea typeface="Verdana"/>
                <a:cs typeface="Verdana"/>
                <a:sym typeface="Verdana"/>
              </a:rPr>
              <a:t>Convenios Colectivos</a:t>
            </a:r>
            <a:r>
              <a:rPr lang="es" sz="1400">
                <a:solidFill>
                  <a:srgbClr val="000000"/>
                </a:solidFill>
                <a:latin typeface="Verdana"/>
                <a:ea typeface="Verdana"/>
                <a:cs typeface="Verdana"/>
                <a:sym typeface="Verdana"/>
              </a:rPr>
              <a:t>: Son acuerdos o pactos entre los representantes de los trabajadores y empresarios mediante la “negociación colectiva”, para regular las condiciones de trabajo en una empresa.</a:t>
            </a:r>
            <a:endParaRPr sz="1400">
              <a:solidFill>
                <a:srgbClr val="000000"/>
              </a:solidFill>
              <a:latin typeface="Verdana"/>
              <a:ea typeface="Verdana"/>
              <a:cs typeface="Verdana"/>
              <a:sym typeface="Verdana"/>
            </a:endParaRPr>
          </a:p>
          <a:p>
            <a:pPr indent="0" lvl="0" marL="457200" rtl="0" algn="just">
              <a:lnSpc>
                <a:spcPct val="100000"/>
              </a:lnSpc>
              <a:spcBef>
                <a:spcPts val="500"/>
              </a:spcBef>
              <a:spcAft>
                <a:spcPts val="0"/>
              </a:spcAft>
              <a:buNone/>
            </a:pPr>
            <a:r>
              <a:rPr b="1" lang="es" sz="1400" u="sng">
                <a:solidFill>
                  <a:srgbClr val="000000"/>
                </a:solidFill>
                <a:latin typeface="Verdana"/>
                <a:ea typeface="Verdana"/>
                <a:cs typeface="Verdana"/>
                <a:sym typeface="Verdana"/>
                <a:hlinkClick r:id="rId3"/>
              </a:rPr>
              <a:t>Contrato</a:t>
            </a:r>
            <a:r>
              <a:rPr b="1" lang="es" sz="1400">
                <a:solidFill>
                  <a:srgbClr val="000000"/>
                </a:solidFill>
                <a:latin typeface="Verdana"/>
                <a:ea typeface="Verdana"/>
                <a:cs typeface="Verdana"/>
                <a:sym typeface="Verdana"/>
              </a:rPr>
              <a:t> de Trabajo</a:t>
            </a:r>
            <a:r>
              <a:rPr lang="es" sz="1400">
                <a:solidFill>
                  <a:srgbClr val="000000"/>
                </a:solidFill>
                <a:latin typeface="Verdana"/>
                <a:ea typeface="Verdana"/>
                <a:cs typeface="Verdana"/>
                <a:sym typeface="Verdana"/>
              </a:rPr>
              <a:t>: El acuerdo suscrito entre el trabajador y el empresario.</a:t>
            </a:r>
            <a:endParaRPr sz="1400">
              <a:solidFill>
                <a:srgbClr val="000000"/>
              </a:solidFill>
              <a:latin typeface="Verdana"/>
              <a:ea typeface="Verdana"/>
              <a:cs typeface="Verdana"/>
              <a:sym typeface="Verdana"/>
            </a:endParaRPr>
          </a:p>
          <a:p>
            <a:pPr indent="0" lvl="0" marL="457200" rtl="0" algn="just">
              <a:lnSpc>
                <a:spcPct val="100000"/>
              </a:lnSpc>
              <a:spcBef>
                <a:spcPts val="500"/>
              </a:spcBef>
              <a:spcAft>
                <a:spcPts val="0"/>
              </a:spcAft>
              <a:buNone/>
            </a:pPr>
            <a:r>
              <a:rPr b="1" lang="es" sz="1400" u="sng">
                <a:solidFill>
                  <a:srgbClr val="000000"/>
                </a:solidFill>
                <a:latin typeface="Verdana"/>
                <a:ea typeface="Verdana"/>
                <a:cs typeface="Verdana"/>
                <a:sym typeface="Verdana"/>
              </a:rPr>
              <a:t>Usos y Costumbres locales y profesionales</a:t>
            </a:r>
            <a:r>
              <a:rPr lang="es" sz="1400">
                <a:solidFill>
                  <a:srgbClr val="000000"/>
                </a:solidFill>
                <a:latin typeface="Verdana"/>
                <a:ea typeface="Verdana"/>
                <a:cs typeface="Verdana"/>
                <a:sym typeface="Verdana"/>
              </a:rPr>
              <a:t>: Son conductas o comportamientos repetidos y aceptados a lo largo del tiempo.Son locales y profesionales.</a:t>
            </a:r>
            <a:endParaRPr sz="1400">
              <a:solidFill>
                <a:srgbClr val="000000"/>
              </a:solidFill>
              <a:latin typeface="Verdana"/>
              <a:ea typeface="Verdana"/>
              <a:cs typeface="Verdana"/>
              <a:sym typeface="Verdana"/>
            </a:endParaRPr>
          </a:p>
          <a:p>
            <a:pPr indent="0" lvl="0" marL="457200" rtl="0" algn="just">
              <a:lnSpc>
                <a:spcPct val="100000"/>
              </a:lnSpc>
              <a:spcBef>
                <a:spcPts val="500"/>
              </a:spcBef>
              <a:spcAft>
                <a:spcPts val="500"/>
              </a:spcAft>
              <a:buNone/>
            </a:pPr>
            <a:r>
              <a:t/>
            </a:r>
            <a:endParaRPr sz="1400">
              <a:solidFill>
                <a:srgbClr val="000000"/>
              </a:solidFill>
              <a:latin typeface="Verdana"/>
              <a:ea typeface="Verdana"/>
              <a:cs typeface="Verdana"/>
              <a:sym typeface="Verdana"/>
            </a:endParaRPr>
          </a:p>
        </p:txBody>
      </p:sp>
      <p:pic>
        <p:nvPicPr>
          <p:cNvPr id="374" name="Google Shape;374;p24"/>
          <p:cNvPicPr preferRelativeResize="0"/>
          <p:nvPr/>
        </p:nvPicPr>
        <p:blipFill>
          <a:blip r:embed="rId4">
            <a:alphaModFix/>
          </a:blip>
          <a:stretch>
            <a:fillRect/>
          </a:stretch>
        </p:blipFill>
        <p:spPr>
          <a:xfrm>
            <a:off x="5962700" y="3041383"/>
            <a:ext cx="1304750" cy="1264692"/>
          </a:xfrm>
          <a:prstGeom prst="rect">
            <a:avLst/>
          </a:prstGeom>
          <a:noFill/>
          <a:ln>
            <a:noFill/>
          </a:ln>
        </p:spPr>
      </p:pic>
      <p:pic>
        <p:nvPicPr>
          <p:cNvPr id="375" name="Google Shape;375;p24"/>
          <p:cNvPicPr preferRelativeResize="0"/>
          <p:nvPr/>
        </p:nvPicPr>
        <p:blipFill rotWithShape="1">
          <a:blip r:embed="rId5">
            <a:alphaModFix/>
          </a:blip>
          <a:srcRect b="13874" l="0" r="0" t="0"/>
          <a:stretch/>
        </p:blipFill>
        <p:spPr>
          <a:xfrm>
            <a:off x="6150125" y="1233050"/>
            <a:ext cx="2305050" cy="13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5"/>
          <p:cNvSpPr txBox="1"/>
          <p:nvPr>
            <p:ph type="title"/>
          </p:nvPr>
        </p:nvSpPr>
        <p:spPr>
          <a:xfrm>
            <a:off x="1303800" y="598575"/>
            <a:ext cx="7030500" cy="6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3.PRINCIPIOS APLICACIÓN DERECHO </a:t>
            </a:r>
            <a:endParaRPr/>
          </a:p>
        </p:txBody>
      </p:sp>
      <p:sp>
        <p:nvSpPr>
          <p:cNvPr id="381" name="Google Shape;381;p25"/>
          <p:cNvSpPr txBox="1"/>
          <p:nvPr>
            <p:ph idx="1" type="body"/>
          </p:nvPr>
        </p:nvSpPr>
        <p:spPr>
          <a:xfrm>
            <a:off x="644625" y="1249575"/>
            <a:ext cx="4135500" cy="3282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s" sz="1400">
                <a:solidFill>
                  <a:srgbClr val="000000"/>
                </a:solidFill>
                <a:latin typeface="Verdana"/>
                <a:ea typeface="Verdana"/>
                <a:cs typeface="Verdana"/>
                <a:sym typeface="Verdana"/>
              </a:rPr>
              <a:t>Principio de </a:t>
            </a:r>
            <a:r>
              <a:rPr b="1" lang="es" sz="1400" u="sng">
                <a:solidFill>
                  <a:srgbClr val="000000"/>
                </a:solidFill>
                <a:latin typeface="Verdana"/>
                <a:ea typeface="Verdana"/>
                <a:cs typeface="Verdana"/>
                <a:sym typeface="Verdana"/>
              </a:rPr>
              <a:t>Jerarquía Normativa</a:t>
            </a:r>
            <a:r>
              <a:rPr lang="es" sz="1400" u="sng">
                <a:solidFill>
                  <a:srgbClr val="000000"/>
                </a:solidFill>
                <a:latin typeface="Verdana"/>
                <a:ea typeface="Verdana"/>
                <a:cs typeface="Verdana"/>
                <a:sym typeface="Verdana"/>
              </a:rPr>
              <a:t>:</a:t>
            </a:r>
            <a:r>
              <a:rPr lang="es" sz="1400">
                <a:solidFill>
                  <a:srgbClr val="000000"/>
                </a:solidFill>
                <a:latin typeface="Verdana"/>
                <a:ea typeface="Verdana"/>
                <a:cs typeface="Verdana"/>
                <a:sym typeface="Verdana"/>
              </a:rPr>
              <a:t> Según el cual existen unas normas más importantes que otras, de manera que las de menor rango deben supeditarse a las de rango superior.</a:t>
            </a:r>
            <a:endParaRPr sz="1400">
              <a:solidFill>
                <a:srgbClr val="000000"/>
              </a:solidFill>
              <a:latin typeface="Verdana"/>
              <a:ea typeface="Verdana"/>
              <a:cs typeface="Verdana"/>
              <a:sym typeface="Verdana"/>
            </a:endParaRPr>
          </a:p>
          <a:p>
            <a:pPr indent="0" lvl="0" marL="0" rtl="0" algn="just">
              <a:lnSpc>
                <a:spcPct val="100000"/>
              </a:lnSpc>
              <a:spcBef>
                <a:spcPts val="500"/>
              </a:spcBef>
              <a:spcAft>
                <a:spcPts val="0"/>
              </a:spcAft>
              <a:buNone/>
            </a:pPr>
            <a:r>
              <a:rPr lang="es" sz="1400" u="sng">
                <a:solidFill>
                  <a:srgbClr val="000000"/>
                </a:solidFill>
                <a:latin typeface="Verdana"/>
                <a:ea typeface="Verdana"/>
                <a:cs typeface="Verdana"/>
                <a:sym typeface="Verdana"/>
              </a:rPr>
              <a:t>Ejemplo</a:t>
            </a:r>
            <a:r>
              <a:rPr lang="es" sz="1400">
                <a:solidFill>
                  <a:srgbClr val="000000"/>
                </a:solidFill>
                <a:latin typeface="Verdana"/>
                <a:ea typeface="Verdana"/>
                <a:cs typeface="Verdana"/>
                <a:sym typeface="Verdana"/>
              </a:rPr>
              <a:t>:</a:t>
            </a:r>
            <a:r>
              <a:rPr lang="es" sz="1200">
                <a:solidFill>
                  <a:srgbClr val="000000"/>
                </a:solidFill>
                <a:latin typeface="Verdana"/>
                <a:ea typeface="Verdana"/>
                <a:cs typeface="Verdana"/>
                <a:sym typeface="Verdana"/>
              </a:rPr>
              <a:t> La Constitución es la norma de mayor rango en nuestro Ordenamiento Jurídico, de manera que cualquier norma inferior que contravenga alguno de sus preceptos será nula.</a:t>
            </a:r>
            <a:endParaRPr sz="1200">
              <a:solidFill>
                <a:srgbClr val="000000"/>
              </a:solidFill>
              <a:latin typeface="Verdana"/>
              <a:ea typeface="Verdana"/>
              <a:cs typeface="Verdana"/>
              <a:sym typeface="Verdana"/>
            </a:endParaRPr>
          </a:p>
          <a:p>
            <a:pPr indent="0" lvl="0" marL="0" rtl="0" algn="l">
              <a:spcBef>
                <a:spcPts val="500"/>
              </a:spcBef>
              <a:spcAft>
                <a:spcPts val="1600"/>
              </a:spcAft>
              <a:buNone/>
            </a:pPr>
            <a:r>
              <a:t/>
            </a:r>
            <a:endParaRPr sz="1200">
              <a:latin typeface="Verdana"/>
              <a:ea typeface="Verdana"/>
              <a:cs typeface="Verdana"/>
              <a:sym typeface="Verdana"/>
            </a:endParaRPr>
          </a:p>
        </p:txBody>
      </p:sp>
      <p:pic>
        <p:nvPicPr>
          <p:cNvPr id="382" name="Google Shape;382;p25"/>
          <p:cNvPicPr preferRelativeResize="0"/>
          <p:nvPr/>
        </p:nvPicPr>
        <p:blipFill>
          <a:blip r:embed="rId3">
            <a:alphaModFix/>
          </a:blip>
          <a:stretch>
            <a:fillRect/>
          </a:stretch>
        </p:blipFill>
        <p:spPr>
          <a:xfrm>
            <a:off x="4932525" y="1401975"/>
            <a:ext cx="3943098" cy="358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6"/>
          <p:cNvSpPr txBox="1"/>
          <p:nvPr>
            <p:ph idx="1" type="body"/>
          </p:nvPr>
        </p:nvSpPr>
        <p:spPr>
          <a:xfrm>
            <a:off x="926625" y="402875"/>
            <a:ext cx="7950300" cy="41286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rgbClr val="000000"/>
              </a:buClr>
              <a:buSzPts val="1400"/>
              <a:buFont typeface="Arial"/>
              <a:buChar char="●"/>
            </a:pPr>
            <a:r>
              <a:rPr b="1" lang="es" sz="1400">
                <a:solidFill>
                  <a:srgbClr val="000000"/>
                </a:solidFill>
                <a:latin typeface="Verdana"/>
                <a:ea typeface="Verdana"/>
                <a:cs typeface="Verdana"/>
                <a:sym typeface="Verdana"/>
              </a:rPr>
              <a:t>Principio </a:t>
            </a:r>
            <a:r>
              <a:rPr b="1" i="1" lang="es" sz="1400">
                <a:solidFill>
                  <a:srgbClr val="000000"/>
                </a:solidFill>
                <a:latin typeface="Verdana"/>
                <a:ea typeface="Verdana"/>
                <a:cs typeface="Verdana"/>
                <a:sym typeface="Verdana"/>
              </a:rPr>
              <a:t>in dubio pro operario</a:t>
            </a:r>
            <a:r>
              <a:rPr lang="es" sz="1400">
                <a:solidFill>
                  <a:srgbClr val="000000"/>
                </a:solidFill>
                <a:latin typeface="Verdana"/>
                <a:ea typeface="Verdana"/>
                <a:cs typeface="Verdana"/>
                <a:sym typeface="Verdana"/>
              </a:rPr>
              <a:t>: Cuando una norma pueda </a:t>
            </a:r>
            <a:r>
              <a:rPr lang="es" sz="1400">
                <a:solidFill>
                  <a:srgbClr val="000000"/>
                </a:solidFill>
                <a:latin typeface="Verdana"/>
                <a:ea typeface="Verdana"/>
                <a:cs typeface="Verdana"/>
                <a:sym typeface="Verdana"/>
              </a:rPr>
              <a:t>interpretarse</a:t>
            </a:r>
            <a:r>
              <a:rPr lang="es" sz="1400">
                <a:solidFill>
                  <a:srgbClr val="000000"/>
                </a:solidFill>
                <a:latin typeface="Verdana"/>
                <a:ea typeface="Verdana"/>
                <a:cs typeface="Verdana"/>
                <a:sym typeface="Verdana"/>
              </a:rPr>
              <a:t> de diferentes formas, se elegirá la interpretación que más </a:t>
            </a:r>
            <a:r>
              <a:rPr b="1" lang="es" sz="1400">
                <a:solidFill>
                  <a:srgbClr val="000000"/>
                </a:solidFill>
                <a:latin typeface="Verdana"/>
                <a:ea typeface="Verdana"/>
                <a:cs typeface="Verdana"/>
                <a:sym typeface="Verdana"/>
              </a:rPr>
              <a:t>beneficie al trabajador</a:t>
            </a:r>
            <a:r>
              <a:rPr lang="es" sz="1400">
                <a:solidFill>
                  <a:srgbClr val="000000"/>
                </a:solidFill>
                <a:latin typeface="Verdana"/>
                <a:ea typeface="Verdana"/>
                <a:cs typeface="Verdana"/>
                <a:sym typeface="Verdana"/>
              </a:rPr>
              <a:t>.</a:t>
            </a:r>
            <a:endParaRPr sz="1400">
              <a:solidFill>
                <a:srgbClr val="000000"/>
              </a:solidFill>
              <a:latin typeface="Verdana"/>
              <a:ea typeface="Verdana"/>
              <a:cs typeface="Verdana"/>
              <a:sym typeface="Verdana"/>
            </a:endParaRPr>
          </a:p>
          <a:p>
            <a:pPr indent="482600" lvl="0" marL="0" rtl="0" algn="l">
              <a:lnSpc>
                <a:spcPct val="150000"/>
              </a:lnSpc>
              <a:spcBef>
                <a:spcPts val="500"/>
              </a:spcBef>
              <a:spcAft>
                <a:spcPts val="0"/>
              </a:spcAft>
              <a:buNone/>
            </a:pPr>
            <a:r>
              <a:rPr lang="es" sz="1000">
                <a:solidFill>
                  <a:srgbClr val="505050"/>
                </a:solidFill>
                <a:highlight>
                  <a:srgbClr val="FFFFFF"/>
                </a:highlight>
                <a:latin typeface="Arial"/>
                <a:ea typeface="Arial"/>
                <a:cs typeface="Arial"/>
                <a:sym typeface="Arial"/>
              </a:rPr>
              <a:t>Una empleada con dos hijo nacidos en parto múltiple, solicitó a su empresa el disfrute de doble derecho de lactancia. La empresa se lo denegó. Recurrió la empleada al Juzgado de lo Social. ¿Tendrá derecho a una o a dos horas de lactancia?</a:t>
            </a:r>
            <a:endParaRPr sz="1000">
              <a:solidFill>
                <a:srgbClr val="505050"/>
              </a:solidFill>
              <a:highlight>
                <a:srgbClr val="FFFFFF"/>
              </a:highlight>
              <a:latin typeface="Arial"/>
              <a:ea typeface="Arial"/>
              <a:cs typeface="Arial"/>
              <a:sym typeface="Arial"/>
            </a:endParaRPr>
          </a:p>
          <a:p>
            <a:pPr indent="0" lvl="0" marL="0" rtl="0" algn="just">
              <a:lnSpc>
                <a:spcPct val="100000"/>
              </a:lnSpc>
              <a:spcBef>
                <a:spcPts val="0"/>
              </a:spcBef>
              <a:spcAft>
                <a:spcPts val="0"/>
              </a:spcAft>
              <a:buNone/>
            </a:pPr>
            <a:r>
              <a:rPr b="1" lang="es" sz="1200">
                <a:solidFill>
                  <a:srgbClr val="505050"/>
                </a:solidFill>
                <a:highlight>
                  <a:srgbClr val="FFFFFF"/>
                </a:highlight>
                <a:latin typeface="Arial"/>
                <a:ea typeface="Arial"/>
                <a:cs typeface="Arial"/>
                <a:sym typeface="Arial"/>
              </a:rPr>
              <a:t>Solución:</a:t>
            </a:r>
            <a:r>
              <a:rPr lang="es" sz="1200">
                <a:solidFill>
                  <a:srgbClr val="505050"/>
                </a:solidFill>
                <a:highlight>
                  <a:srgbClr val="FFFFFF"/>
                </a:highlight>
                <a:latin typeface="Arial"/>
                <a:ea typeface="Arial"/>
                <a:cs typeface="Arial"/>
                <a:sym typeface="Arial"/>
              </a:rPr>
              <a:t> El tribunal de lo Social dictó sentencia y estableció que el silencio de la ley debe interpretarse In dubio pro operario y lo procedente es atender a cada hijo una hora</a:t>
            </a:r>
            <a:endParaRPr sz="1200">
              <a:solidFill>
                <a:srgbClr val="505050"/>
              </a:solidFill>
              <a:highlight>
                <a:srgbClr val="FFFFFF"/>
              </a:highlight>
              <a:latin typeface="Arial"/>
              <a:ea typeface="Arial"/>
              <a:cs typeface="Arial"/>
              <a:sym typeface="Arial"/>
            </a:endParaRPr>
          </a:p>
          <a:p>
            <a:pPr indent="0" lvl="0" marL="0" rtl="0" algn="just">
              <a:lnSpc>
                <a:spcPct val="100000"/>
              </a:lnSpc>
              <a:spcBef>
                <a:spcPts val="500"/>
              </a:spcBef>
              <a:spcAft>
                <a:spcPts val="0"/>
              </a:spcAft>
              <a:buNone/>
            </a:pPr>
            <a:r>
              <a:t/>
            </a:r>
            <a:endParaRPr sz="1200">
              <a:solidFill>
                <a:srgbClr val="505050"/>
              </a:solidFill>
              <a:highlight>
                <a:srgbClr val="FFFFFF"/>
              </a:highlight>
              <a:latin typeface="Arial"/>
              <a:ea typeface="Arial"/>
              <a:cs typeface="Arial"/>
              <a:sym typeface="Arial"/>
            </a:endParaRPr>
          </a:p>
          <a:p>
            <a:pPr indent="-317500" lvl="0" marL="457200" rtl="0" algn="just">
              <a:lnSpc>
                <a:spcPct val="100000"/>
              </a:lnSpc>
              <a:spcBef>
                <a:spcPts val="500"/>
              </a:spcBef>
              <a:spcAft>
                <a:spcPts val="0"/>
              </a:spcAft>
              <a:buClr>
                <a:srgbClr val="000000"/>
              </a:buClr>
              <a:buSzPts val="1400"/>
              <a:buFont typeface="Arial"/>
              <a:buChar char="●"/>
            </a:pPr>
            <a:r>
              <a:rPr b="1" lang="es" sz="1400">
                <a:solidFill>
                  <a:srgbClr val="000000"/>
                </a:solidFill>
                <a:latin typeface="Verdana"/>
                <a:ea typeface="Verdana"/>
                <a:cs typeface="Verdana"/>
                <a:sym typeface="Verdana"/>
              </a:rPr>
              <a:t>Principio de norma más favorable</a:t>
            </a:r>
            <a:r>
              <a:rPr lang="es" sz="1400">
                <a:solidFill>
                  <a:srgbClr val="000000"/>
                </a:solidFill>
                <a:latin typeface="Verdana"/>
                <a:ea typeface="Verdana"/>
                <a:cs typeface="Verdana"/>
                <a:sym typeface="Verdana"/>
              </a:rPr>
              <a:t>: Cuando existan </a:t>
            </a:r>
            <a:r>
              <a:rPr b="1" lang="es" sz="1400">
                <a:solidFill>
                  <a:srgbClr val="000000"/>
                </a:solidFill>
                <a:latin typeface="Verdana"/>
                <a:ea typeface="Verdana"/>
                <a:cs typeface="Verdana"/>
                <a:sym typeface="Verdana"/>
              </a:rPr>
              <a:t>dos o más normas</a:t>
            </a:r>
            <a:r>
              <a:rPr lang="es" sz="1400">
                <a:solidFill>
                  <a:srgbClr val="000000"/>
                </a:solidFill>
                <a:latin typeface="Verdana"/>
                <a:ea typeface="Verdana"/>
                <a:cs typeface="Verdana"/>
                <a:sym typeface="Verdana"/>
              </a:rPr>
              <a:t> aplicables a un caso concreto, se aplicará aquella que en su conjunto y en cómputo anual resulte más favorable al trabajador.</a:t>
            </a:r>
            <a:endParaRPr sz="1400">
              <a:solidFill>
                <a:srgbClr val="000000"/>
              </a:solidFill>
              <a:latin typeface="Verdana"/>
              <a:ea typeface="Verdana"/>
              <a:cs typeface="Verdana"/>
              <a:sym typeface="Verdana"/>
            </a:endParaRPr>
          </a:p>
          <a:p>
            <a:pPr indent="0" lvl="0" marL="0" rtl="0" algn="just">
              <a:lnSpc>
                <a:spcPct val="100000"/>
              </a:lnSpc>
              <a:spcBef>
                <a:spcPts val="500"/>
              </a:spcBef>
              <a:spcAft>
                <a:spcPts val="0"/>
              </a:spcAft>
              <a:buNone/>
            </a:pPr>
            <a:r>
              <a:rPr b="1" lang="es" sz="1000">
                <a:solidFill>
                  <a:srgbClr val="333333"/>
                </a:solidFill>
                <a:highlight>
                  <a:srgbClr val="F9FDEF"/>
                </a:highlight>
                <a:latin typeface="Arial"/>
                <a:ea typeface="Arial"/>
                <a:cs typeface="Arial"/>
                <a:sym typeface="Arial"/>
              </a:rPr>
              <a:t>Ejemplo; un trabajador disfruta de 30 dias de vacaciones, de acuerdo con lo establecido en su contrato. El convenio colectivo de aplicación en su sector fija unas vacaciones de 39 días. Se aplicaría  el convenio colectivo al ser la más favorable para el trabajador.</a:t>
            </a:r>
            <a:endParaRPr sz="1400">
              <a:solidFill>
                <a:srgbClr val="000000"/>
              </a:solidFill>
              <a:latin typeface="Verdana"/>
              <a:ea typeface="Verdana"/>
              <a:cs typeface="Verdana"/>
              <a:sym typeface="Verdana"/>
            </a:endParaRPr>
          </a:p>
          <a:p>
            <a:pPr indent="0" lvl="0" marL="0" rtl="0" algn="just">
              <a:lnSpc>
                <a:spcPct val="100000"/>
              </a:lnSpc>
              <a:spcBef>
                <a:spcPts val="500"/>
              </a:spcBef>
              <a:spcAft>
                <a:spcPts val="0"/>
              </a:spcAft>
              <a:buNone/>
            </a:pPr>
            <a:r>
              <a:t/>
            </a:r>
            <a:endParaRPr sz="1400">
              <a:solidFill>
                <a:srgbClr val="000000"/>
              </a:solidFill>
              <a:latin typeface="Verdana"/>
              <a:ea typeface="Verdana"/>
              <a:cs typeface="Verdana"/>
              <a:sym typeface="Verdana"/>
            </a:endParaRPr>
          </a:p>
          <a:p>
            <a:pPr indent="0" lvl="0" marL="0" rtl="0" algn="l">
              <a:lnSpc>
                <a:spcPct val="100000"/>
              </a:lnSpc>
              <a:spcBef>
                <a:spcPts val="500"/>
              </a:spcBef>
              <a:spcAft>
                <a:spcPts val="0"/>
              </a:spcAft>
              <a:buNone/>
            </a:pPr>
            <a:r>
              <a:t/>
            </a:r>
            <a:endParaRPr sz="1400">
              <a:solidFill>
                <a:srgbClr val="000000"/>
              </a:solidFill>
              <a:latin typeface="Verdana"/>
              <a:ea typeface="Verdana"/>
              <a:cs typeface="Verdana"/>
              <a:sym typeface="Verdana"/>
            </a:endParaRPr>
          </a:p>
          <a:p>
            <a:pPr indent="0" lvl="0" marL="0" rtl="0" algn="l">
              <a:spcBef>
                <a:spcPts val="500"/>
              </a:spcBef>
              <a:spcAft>
                <a:spcPts val="1600"/>
              </a:spcAft>
              <a:buNone/>
            </a:pPr>
            <a:r>
              <a:t/>
            </a:r>
            <a:endParaRPr sz="140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27"/>
          <p:cNvSpPr txBox="1"/>
          <p:nvPr/>
        </p:nvSpPr>
        <p:spPr>
          <a:xfrm>
            <a:off x="1544400" y="1718975"/>
            <a:ext cx="6137400" cy="1907100"/>
          </a:xfrm>
          <a:prstGeom prst="rect">
            <a:avLst/>
          </a:prstGeom>
          <a:noFill/>
          <a:ln>
            <a:noFill/>
          </a:ln>
        </p:spPr>
        <p:txBody>
          <a:bodyPr anchorCtr="0" anchor="t" bIns="91425" lIns="91425" spcFirstLastPara="1" rIns="91425" wrap="square" tIns="91425">
            <a:noAutofit/>
          </a:bodyPr>
          <a:lstStyle/>
          <a:p>
            <a:pPr indent="482600" lvl="0" marL="0" rtl="0" algn="l">
              <a:lnSpc>
                <a:spcPct val="150000"/>
              </a:lnSpc>
              <a:spcBef>
                <a:spcPts val="0"/>
              </a:spcBef>
              <a:spcAft>
                <a:spcPts val="0"/>
              </a:spcAft>
              <a:buNone/>
            </a:pPr>
            <a:r>
              <a:rPr lang="es" sz="1000">
                <a:solidFill>
                  <a:srgbClr val="505050"/>
                </a:solidFill>
                <a:highlight>
                  <a:srgbClr val="FFFFFF"/>
                </a:highlight>
              </a:rPr>
              <a:t>Una empresa propone a un trabajador un aumento de sueldo a cambio de su renuncia a uno de los dos días de descanso semanal que le corresponden. El trabajador accede.¿Es correcta la actuación del trabajador?</a:t>
            </a:r>
            <a:endParaRPr sz="1000">
              <a:solidFill>
                <a:srgbClr val="505050"/>
              </a:solidFill>
              <a:highlight>
                <a:srgbClr val="FFFFFF"/>
              </a:highlight>
            </a:endParaRPr>
          </a:p>
          <a:p>
            <a:pPr indent="0" lvl="0" marL="0" rtl="0" algn="l">
              <a:lnSpc>
                <a:spcPct val="115000"/>
              </a:lnSpc>
              <a:spcBef>
                <a:spcPts val="0"/>
              </a:spcBef>
              <a:spcAft>
                <a:spcPts val="0"/>
              </a:spcAft>
              <a:buNone/>
            </a:pPr>
            <a:r>
              <a:t/>
            </a:r>
            <a:endParaRPr sz="1000">
              <a:solidFill>
                <a:srgbClr val="555555"/>
              </a:solidFill>
              <a:highlight>
                <a:srgbClr val="F9FDEF"/>
              </a:highlight>
            </a:endParaRPr>
          </a:p>
          <a:p>
            <a:pPr indent="0" lvl="0" marL="0" rtl="0" algn="l">
              <a:spcBef>
                <a:spcPts val="0"/>
              </a:spcBef>
              <a:spcAft>
                <a:spcPts val="0"/>
              </a:spcAft>
              <a:buNone/>
            </a:pPr>
            <a:r>
              <a:t/>
            </a:r>
            <a:endParaRPr sz="1100"/>
          </a:p>
          <a:p>
            <a:pPr indent="482600" lvl="0" marL="0" rtl="0" algn="l">
              <a:lnSpc>
                <a:spcPct val="150000"/>
              </a:lnSpc>
              <a:spcBef>
                <a:spcPts val="0"/>
              </a:spcBef>
              <a:spcAft>
                <a:spcPts val="0"/>
              </a:spcAft>
              <a:buNone/>
            </a:pPr>
            <a:r>
              <a:rPr b="1" lang="es" sz="1000">
                <a:solidFill>
                  <a:srgbClr val="505050"/>
                </a:solidFill>
                <a:highlight>
                  <a:srgbClr val="FFFFFF"/>
                </a:highlight>
              </a:rPr>
              <a:t>Solución:</a:t>
            </a:r>
            <a:r>
              <a:rPr lang="es" sz="1000">
                <a:solidFill>
                  <a:srgbClr val="505050"/>
                </a:solidFill>
                <a:highlight>
                  <a:srgbClr val="FFFFFF"/>
                </a:highlight>
              </a:rPr>
              <a:t> No es correcta porque el principio de irrenunciabilidad de derechos señala que los trabajadores no pueden renunciar a derechos que tengan reconocidos en las normas legales y en los convenios colectivo</a:t>
            </a:r>
            <a:endParaRPr sz="1000">
              <a:solidFill>
                <a:srgbClr val="505050"/>
              </a:solidFill>
              <a:highlight>
                <a:srgbClr val="FFFFFF"/>
              </a:highlight>
            </a:endParaRPr>
          </a:p>
        </p:txBody>
      </p:sp>
      <p:sp>
        <p:nvSpPr>
          <p:cNvPr id="393" name="Google Shape;393;p27"/>
          <p:cNvSpPr txBox="1"/>
          <p:nvPr/>
        </p:nvSpPr>
        <p:spPr>
          <a:xfrm>
            <a:off x="617775" y="772250"/>
            <a:ext cx="6687900" cy="8394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500"/>
              </a:spcAft>
              <a:buClr>
                <a:srgbClr val="000000"/>
              </a:buClr>
              <a:buSzPts val="1400"/>
              <a:buChar char="●"/>
            </a:pPr>
            <a:r>
              <a:rPr b="1" lang="es">
                <a:latin typeface="Verdana"/>
                <a:ea typeface="Verdana"/>
                <a:cs typeface="Verdana"/>
                <a:sym typeface="Verdana"/>
              </a:rPr>
              <a:t>Principio de irrenunciabilidad de derechos</a:t>
            </a:r>
            <a:r>
              <a:rPr lang="es">
                <a:latin typeface="Verdana"/>
                <a:ea typeface="Verdana"/>
                <a:cs typeface="Verdana"/>
                <a:sym typeface="Verdana"/>
              </a:rPr>
              <a:t>: El trabajador no puede renunciar a ningún derecho que le sea reconocido por ley o convenio colectivo.</a:t>
            </a:r>
            <a:endParaRPr>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4.PODER DEL EMPRESARIO </a:t>
            </a:r>
            <a:endParaRPr/>
          </a:p>
        </p:txBody>
      </p:sp>
      <p:sp>
        <p:nvSpPr>
          <p:cNvPr id="399" name="Google Shape;399;p2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0" name="Google Shape;400;p28"/>
          <p:cNvPicPr preferRelativeResize="0"/>
          <p:nvPr/>
        </p:nvPicPr>
        <p:blipFill rotWithShape="1">
          <a:blip r:embed="rId3">
            <a:alphaModFix/>
          </a:blip>
          <a:srcRect b="10218" l="0" r="0" t="23896"/>
          <a:stretch/>
        </p:blipFill>
        <p:spPr>
          <a:xfrm>
            <a:off x="600175" y="1489125"/>
            <a:ext cx="7524676" cy="322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7" name="Google Shape;407;p29"/>
          <p:cNvPicPr preferRelativeResize="0"/>
          <p:nvPr/>
        </p:nvPicPr>
        <p:blipFill rotWithShape="1">
          <a:blip r:embed="rId3">
            <a:alphaModFix/>
          </a:blip>
          <a:srcRect b="10136" l="0" r="0" t="0"/>
          <a:stretch/>
        </p:blipFill>
        <p:spPr>
          <a:xfrm>
            <a:off x="913200" y="642950"/>
            <a:ext cx="7421100" cy="3466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711775" y="228300"/>
            <a:ext cx="7622400" cy="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¿Cuando nace nuestro derecho laboral?</a:t>
            </a:r>
            <a:endParaRPr/>
          </a:p>
        </p:txBody>
      </p:sp>
      <p:sp>
        <p:nvSpPr>
          <p:cNvPr id="284" name="Google Shape;284;p14"/>
          <p:cNvSpPr txBox="1"/>
          <p:nvPr>
            <p:ph idx="1" type="body"/>
          </p:nvPr>
        </p:nvSpPr>
        <p:spPr>
          <a:xfrm>
            <a:off x="3209650" y="3069475"/>
            <a:ext cx="5124600" cy="14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LEY BENOT (1873-ESPAÑA) Niños menores de 10 años imposible trabajar</a:t>
            </a:r>
            <a:endParaRPr/>
          </a:p>
          <a:p>
            <a:pPr indent="0" lvl="0" marL="0" rtl="0" algn="l">
              <a:spcBef>
                <a:spcPts val="1600"/>
              </a:spcBef>
              <a:spcAft>
                <a:spcPts val="0"/>
              </a:spcAft>
              <a:buNone/>
            </a:pPr>
            <a:r>
              <a:rPr lang="es"/>
              <a:t>LEY 1900 Descanso post parto</a:t>
            </a:r>
            <a:endParaRPr/>
          </a:p>
          <a:p>
            <a:pPr indent="0" lvl="0" marL="0" rtl="0" algn="l">
              <a:spcBef>
                <a:spcPts val="1600"/>
              </a:spcBef>
              <a:spcAft>
                <a:spcPts val="0"/>
              </a:spcAft>
              <a:buNone/>
            </a:pPr>
            <a:r>
              <a:rPr lang="es"/>
              <a:t>1904: descanso dominical</a:t>
            </a:r>
            <a:endParaRPr/>
          </a:p>
          <a:p>
            <a:pPr indent="0" lvl="0" marL="0" rtl="0" algn="l">
              <a:spcBef>
                <a:spcPts val="1600"/>
              </a:spcBef>
              <a:spcAft>
                <a:spcPts val="0"/>
              </a:spcAft>
              <a:buNone/>
            </a:pPr>
            <a:r>
              <a:rPr lang="es"/>
              <a:t>1919: se limita la jornada a 8 horas al día….</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a:t>Con la REVOLUCIÓN INDUSTRIAL es cuando surge con más fuerza todos los cambios</a:t>
            </a:r>
            <a:endParaRPr/>
          </a:p>
          <a:p>
            <a:pPr indent="0" lvl="0" marL="0" rtl="0" algn="l">
              <a:spcBef>
                <a:spcPts val="1600"/>
              </a:spcBef>
              <a:spcAft>
                <a:spcPts val="1600"/>
              </a:spcAft>
              <a:buNone/>
            </a:pPr>
            <a:r>
              <a:t/>
            </a:r>
            <a:endParaRPr/>
          </a:p>
        </p:txBody>
      </p:sp>
      <p:pic>
        <p:nvPicPr>
          <p:cNvPr id="285" name="Google Shape;285;p14"/>
          <p:cNvPicPr preferRelativeResize="0"/>
          <p:nvPr/>
        </p:nvPicPr>
        <p:blipFill>
          <a:blip r:embed="rId3">
            <a:alphaModFix/>
          </a:blip>
          <a:stretch>
            <a:fillRect/>
          </a:stretch>
        </p:blipFill>
        <p:spPr>
          <a:xfrm>
            <a:off x="626700" y="1163650"/>
            <a:ext cx="2153200" cy="2274300"/>
          </a:xfrm>
          <a:prstGeom prst="rect">
            <a:avLst/>
          </a:prstGeom>
          <a:noFill/>
          <a:ln>
            <a:noFill/>
          </a:ln>
        </p:spPr>
      </p:pic>
      <p:sp>
        <p:nvSpPr>
          <p:cNvPr id="286" name="Google Shape;286;p14"/>
          <p:cNvSpPr txBox="1"/>
          <p:nvPr/>
        </p:nvSpPr>
        <p:spPr>
          <a:xfrm>
            <a:off x="3209650" y="1060800"/>
            <a:ext cx="5250900" cy="94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222222"/>
                </a:solidFill>
                <a:highlight>
                  <a:srgbClr val="FFFFFF"/>
                </a:highlight>
                <a:latin typeface="Verdana"/>
                <a:ea typeface="Verdana"/>
                <a:cs typeface="Verdana"/>
                <a:sym typeface="Verdana"/>
              </a:rPr>
              <a:t>Entre 1836 y 1840 se importaron 1.229 máquinas a Cataluña, y hacia 1845 la utilización del vapor en la industria textil era algo normal. En 1848, fue inaugurada la primera vía férrea …</a:t>
            </a:r>
            <a:endParaRPr sz="1200">
              <a:solidFill>
                <a:srgbClr val="222222"/>
              </a:solidFill>
              <a:highlight>
                <a:srgbClr val="FFFFFF"/>
              </a:highlight>
              <a:latin typeface="Verdana"/>
              <a:ea typeface="Verdana"/>
              <a:cs typeface="Verdana"/>
              <a:sym typeface="Verdana"/>
            </a:endParaRPr>
          </a:p>
          <a:p>
            <a:pPr indent="0" lvl="0" marL="0" rtl="0" algn="l">
              <a:lnSpc>
                <a:spcPct val="115000"/>
              </a:lnSpc>
              <a:spcBef>
                <a:spcPts val="1600"/>
              </a:spcBef>
              <a:spcAft>
                <a:spcPts val="0"/>
              </a:spcAft>
              <a:buNone/>
            </a:pPr>
            <a:r>
              <a:t/>
            </a:r>
            <a:endParaRPr sz="1200">
              <a:solidFill>
                <a:srgbClr val="222222"/>
              </a:solidFill>
              <a:highlight>
                <a:srgbClr val="FFFFFF"/>
              </a:highlight>
              <a:latin typeface="Verdana"/>
              <a:ea typeface="Verdana"/>
              <a:cs typeface="Verdana"/>
              <a:sym typeface="Verdana"/>
            </a:endParaRPr>
          </a:p>
          <a:p>
            <a:pPr indent="0" lvl="0" marL="0" rtl="0" algn="l">
              <a:lnSpc>
                <a:spcPct val="115000"/>
              </a:lnSpc>
              <a:spcBef>
                <a:spcPts val="1600"/>
              </a:spcBef>
              <a:spcAft>
                <a:spcPts val="1600"/>
              </a:spcAft>
              <a:buNone/>
            </a:pPr>
            <a:r>
              <a:t/>
            </a:r>
            <a:endParaRPr sz="1200">
              <a:solidFill>
                <a:srgbClr val="222222"/>
              </a:solidFill>
              <a:highlight>
                <a:srgbClr val="FFFFFF"/>
              </a:highlight>
              <a:latin typeface="Verdana"/>
              <a:ea typeface="Verdana"/>
              <a:cs typeface="Verdana"/>
              <a:sym typeface="Verdana"/>
            </a:endParaRPr>
          </a:p>
        </p:txBody>
      </p:sp>
      <p:sp>
        <p:nvSpPr>
          <p:cNvPr id="287" name="Google Shape;287;p14"/>
          <p:cNvSpPr/>
          <p:nvPr/>
        </p:nvSpPr>
        <p:spPr>
          <a:xfrm>
            <a:off x="5519525" y="1886850"/>
            <a:ext cx="550500" cy="393600"/>
          </a:xfrm>
          <a:prstGeom prst="downArrow">
            <a:avLst>
              <a:gd fmla="val 50000" name="adj1"/>
              <a:gd fmla="val 45376"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4378025" y="2424875"/>
            <a:ext cx="2565000" cy="51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¿NACE?</a:t>
            </a:r>
            <a:endParaRPr/>
          </a:p>
          <a:p>
            <a:pPr indent="0" lvl="0" marL="0" rtl="0" algn="ctr">
              <a:spcBef>
                <a:spcPts val="0"/>
              </a:spcBef>
              <a:spcAft>
                <a:spcPts val="0"/>
              </a:spcAft>
              <a:buNone/>
            </a:pPr>
            <a:r>
              <a:rPr lang="es"/>
              <a:t>Revolución Industrial</a:t>
            </a:r>
            <a:endParaRPr/>
          </a:p>
        </p:txBody>
      </p:sp>
      <p:pic>
        <p:nvPicPr>
          <p:cNvPr id="289" name="Google Shape;289;p14"/>
          <p:cNvPicPr preferRelativeResize="0"/>
          <p:nvPr/>
        </p:nvPicPr>
        <p:blipFill>
          <a:blip r:embed="rId4">
            <a:alphaModFix/>
          </a:blip>
          <a:stretch>
            <a:fillRect/>
          </a:stretch>
        </p:blipFill>
        <p:spPr>
          <a:xfrm>
            <a:off x="6591100" y="3507345"/>
            <a:ext cx="1743075" cy="1461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Derecho del trabajo regula el TRABAJO</a:t>
            </a:r>
            <a:endParaRPr/>
          </a:p>
        </p:txBody>
      </p:sp>
      <p:sp>
        <p:nvSpPr>
          <p:cNvPr id="295" name="Google Shape;295;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6" name="Google Shape;296;p15"/>
          <p:cNvPicPr preferRelativeResize="0"/>
          <p:nvPr/>
        </p:nvPicPr>
        <p:blipFill rotWithShape="1">
          <a:blip r:embed="rId3">
            <a:alphaModFix/>
          </a:blip>
          <a:srcRect b="12577" l="0" r="0" t="17237"/>
          <a:stretch/>
        </p:blipFill>
        <p:spPr>
          <a:xfrm>
            <a:off x="1297500" y="1638400"/>
            <a:ext cx="6076950" cy="2840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Relaciones </a:t>
            </a:r>
            <a:r>
              <a:rPr lang="es"/>
              <a:t>Excluidas</a:t>
            </a:r>
            <a:r>
              <a:rPr lang="es"/>
              <a:t>...</a:t>
            </a:r>
            <a:endParaRPr/>
          </a:p>
        </p:txBody>
      </p:sp>
      <p:sp>
        <p:nvSpPr>
          <p:cNvPr id="302" name="Google Shape;302;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3" name="Google Shape;303;p16"/>
          <p:cNvPicPr preferRelativeResize="0"/>
          <p:nvPr/>
        </p:nvPicPr>
        <p:blipFill rotWithShape="1">
          <a:blip r:embed="rId3">
            <a:alphaModFix/>
          </a:blip>
          <a:srcRect b="24533" l="0" r="0" t="19886"/>
          <a:stretch/>
        </p:blipFill>
        <p:spPr>
          <a:xfrm>
            <a:off x="940075" y="1813000"/>
            <a:ext cx="6589825" cy="271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1303800" y="174575"/>
            <a:ext cx="70305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Relaciones especiales</a:t>
            </a:r>
            <a:endParaRPr/>
          </a:p>
        </p:txBody>
      </p:sp>
      <p:sp>
        <p:nvSpPr>
          <p:cNvPr id="309" name="Google Shape;309;p17"/>
          <p:cNvSpPr txBox="1"/>
          <p:nvPr>
            <p:ph idx="1" type="body"/>
          </p:nvPr>
        </p:nvSpPr>
        <p:spPr>
          <a:xfrm>
            <a:off x="537175" y="1168375"/>
            <a:ext cx="3787200" cy="33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aplica su propia norma:</a:t>
            </a:r>
            <a:endParaRPr/>
          </a:p>
          <a:p>
            <a:pPr indent="-311150" lvl="0" marL="457200" rtl="0" algn="l">
              <a:spcBef>
                <a:spcPts val="1600"/>
              </a:spcBef>
              <a:spcAft>
                <a:spcPts val="0"/>
              </a:spcAft>
              <a:buSzPts val="1300"/>
              <a:buChar char="●"/>
            </a:pPr>
            <a:r>
              <a:rPr lang="es"/>
              <a:t>Artistas</a:t>
            </a:r>
            <a:endParaRPr/>
          </a:p>
          <a:p>
            <a:pPr indent="-311150" lvl="0" marL="457200" rtl="0" algn="l">
              <a:spcBef>
                <a:spcPts val="0"/>
              </a:spcBef>
              <a:spcAft>
                <a:spcPts val="0"/>
              </a:spcAft>
              <a:buSzPts val="1300"/>
              <a:buChar char="●"/>
            </a:pPr>
            <a:r>
              <a:rPr lang="es"/>
              <a:t>Deportistas</a:t>
            </a:r>
            <a:endParaRPr/>
          </a:p>
          <a:p>
            <a:pPr indent="-311150" lvl="0" marL="457200" rtl="0" algn="l">
              <a:spcBef>
                <a:spcPts val="0"/>
              </a:spcBef>
              <a:spcAft>
                <a:spcPts val="0"/>
              </a:spcAft>
              <a:buSzPts val="1300"/>
              <a:buChar char="●"/>
            </a:pPr>
            <a:r>
              <a:rPr lang="es"/>
              <a:t>Personal alta dirección.</a:t>
            </a:r>
            <a:endParaRPr/>
          </a:p>
          <a:p>
            <a:pPr indent="0" lvl="0" marL="457200" rtl="0" algn="l">
              <a:spcBef>
                <a:spcPts val="1600"/>
              </a:spcBef>
              <a:spcAft>
                <a:spcPts val="1600"/>
              </a:spcAft>
              <a:buNone/>
            </a:pPr>
            <a:r>
              <a:t/>
            </a:r>
            <a:endParaRPr/>
          </a:p>
        </p:txBody>
      </p:sp>
      <p:pic>
        <p:nvPicPr>
          <p:cNvPr id="310" name="Google Shape;310;p17"/>
          <p:cNvPicPr preferRelativeResize="0"/>
          <p:nvPr/>
        </p:nvPicPr>
        <p:blipFill>
          <a:blip r:embed="rId3">
            <a:alphaModFix/>
          </a:blip>
          <a:stretch>
            <a:fillRect/>
          </a:stretch>
        </p:blipFill>
        <p:spPr>
          <a:xfrm>
            <a:off x="4472025" y="666275"/>
            <a:ext cx="4493474" cy="4087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2.FUENTES DEL DERECHO DEL TRABAJO</a:t>
            </a:r>
            <a:endParaRPr/>
          </a:p>
        </p:txBody>
      </p:sp>
      <p:sp>
        <p:nvSpPr>
          <p:cNvPr id="316" name="Google Shape;316;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7" name="Google Shape;317;p18"/>
          <p:cNvSpPr/>
          <p:nvPr/>
        </p:nvSpPr>
        <p:spPr>
          <a:xfrm>
            <a:off x="1303800" y="1943850"/>
            <a:ext cx="2209200" cy="174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2.1 MATERIALES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PODER EJECUTIVO</a:t>
            </a:r>
            <a:endParaRPr/>
          </a:p>
          <a:p>
            <a:pPr indent="0" lvl="0" marL="0" rtl="0" algn="l">
              <a:spcBef>
                <a:spcPts val="0"/>
              </a:spcBef>
              <a:spcAft>
                <a:spcPts val="0"/>
              </a:spcAft>
              <a:buNone/>
            </a:pPr>
            <a:r>
              <a:rPr lang="es"/>
              <a:t>P.LEGISLATIVO</a:t>
            </a:r>
            <a:endParaRPr/>
          </a:p>
          <a:p>
            <a:pPr indent="0" lvl="0" marL="0" rtl="0" algn="l">
              <a:spcBef>
                <a:spcPts val="0"/>
              </a:spcBef>
              <a:spcAft>
                <a:spcPts val="0"/>
              </a:spcAft>
              <a:buNone/>
            </a:pPr>
            <a:r>
              <a:rPr lang="es"/>
              <a:t>P.JUDICIAL </a:t>
            </a:r>
            <a:endParaRPr/>
          </a:p>
        </p:txBody>
      </p:sp>
      <p:pic>
        <p:nvPicPr>
          <p:cNvPr id="318" name="Google Shape;318;p18"/>
          <p:cNvPicPr preferRelativeResize="0"/>
          <p:nvPr/>
        </p:nvPicPr>
        <p:blipFill>
          <a:blip r:embed="rId3">
            <a:alphaModFix/>
          </a:blip>
          <a:stretch>
            <a:fillRect/>
          </a:stretch>
        </p:blipFill>
        <p:spPr>
          <a:xfrm>
            <a:off x="5189525" y="1090900"/>
            <a:ext cx="3751200" cy="4037525"/>
          </a:xfrm>
          <a:prstGeom prst="rect">
            <a:avLst/>
          </a:prstGeom>
          <a:noFill/>
          <a:ln>
            <a:noFill/>
          </a:ln>
        </p:spPr>
      </p:pic>
      <p:sp>
        <p:nvSpPr>
          <p:cNvPr id="319" name="Google Shape;319;p18"/>
          <p:cNvSpPr/>
          <p:nvPr/>
        </p:nvSpPr>
        <p:spPr>
          <a:xfrm>
            <a:off x="4476125" y="1989900"/>
            <a:ext cx="1473000" cy="58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2.2 FORMALES</a:t>
            </a:r>
            <a:endParaRPr/>
          </a:p>
          <a:p>
            <a:pPr indent="0" lvl="0" marL="0" rtl="0" algn="l">
              <a:spcBef>
                <a:spcPts val="0"/>
              </a:spcBef>
              <a:spcAft>
                <a:spcPts val="0"/>
              </a:spcAft>
              <a:buNone/>
            </a:pPr>
            <a:r>
              <a:t/>
            </a:r>
            <a:endParaRPr/>
          </a:p>
        </p:txBody>
      </p:sp>
      <p:sp>
        <p:nvSpPr>
          <p:cNvPr id="320" name="Google Shape;320;p18"/>
          <p:cNvSpPr/>
          <p:nvPr/>
        </p:nvSpPr>
        <p:spPr>
          <a:xfrm>
            <a:off x="2174775" y="3578575"/>
            <a:ext cx="816900" cy="999300"/>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2.1 FUENTES MATERIALES </a:t>
            </a:r>
            <a:endParaRPr/>
          </a:p>
        </p:txBody>
      </p:sp>
      <p:sp>
        <p:nvSpPr>
          <p:cNvPr id="326" name="Google Shape;326;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7" name="Google Shape;327;p19"/>
          <p:cNvPicPr preferRelativeResize="0"/>
          <p:nvPr/>
        </p:nvPicPr>
        <p:blipFill rotWithShape="1">
          <a:blip r:embed="rId3">
            <a:alphaModFix/>
          </a:blip>
          <a:srcRect b="16429" l="4044" r="4656" t="0"/>
          <a:stretch/>
        </p:blipFill>
        <p:spPr>
          <a:xfrm>
            <a:off x="1712588" y="1408450"/>
            <a:ext cx="5718825" cy="3575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0"/>
          <p:cNvSpPr txBox="1"/>
          <p:nvPr>
            <p:ph type="title"/>
          </p:nvPr>
        </p:nvSpPr>
        <p:spPr>
          <a:xfrm>
            <a:off x="617750" y="308875"/>
            <a:ext cx="7716600" cy="7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2.2 FUENTES FORMALES</a:t>
            </a:r>
            <a:endParaRPr/>
          </a:p>
        </p:txBody>
      </p:sp>
      <p:sp>
        <p:nvSpPr>
          <p:cNvPr id="333" name="Google Shape;333;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4" name="Google Shape;334;p20"/>
          <p:cNvPicPr preferRelativeResize="0"/>
          <p:nvPr/>
        </p:nvPicPr>
        <p:blipFill>
          <a:blip r:embed="rId3">
            <a:alphaModFix/>
          </a:blip>
          <a:stretch>
            <a:fillRect/>
          </a:stretch>
        </p:blipFill>
        <p:spPr>
          <a:xfrm>
            <a:off x="1424000" y="1101225"/>
            <a:ext cx="6296025" cy="4037525"/>
          </a:xfrm>
          <a:prstGeom prst="rect">
            <a:avLst/>
          </a:prstGeom>
          <a:noFill/>
          <a:ln>
            <a:noFill/>
          </a:ln>
        </p:spPr>
      </p:pic>
      <p:sp>
        <p:nvSpPr>
          <p:cNvPr id="335" name="Google Shape;335;p20"/>
          <p:cNvSpPr/>
          <p:nvPr/>
        </p:nvSpPr>
        <p:spPr>
          <a:xfrm>
            <a:off x="214875" y="1269925"/>
            <a:ext cx="2444400" cy="118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500"/>
              </a:spcAft>
              <a:buNone/>
            </a:pPr>
            <a:r>
              <a:rPr lang="es" sz="1200">
                <a:latin typeface="Calibri"/>
                <a:ea typeface="Calibri"/>
                <a:cs typeface="Calibri"/>
                <a:sym typeface="Calibri"/>
              </a:rPr>
              <a:t> La </a:t>
            </a:r>
            <a:r>
              <a:rPr b="1" lang="es" sz="1200">
                <a:latin typeface="Calibri"/>
                <a:ea typeface="Calibri"/>
                <a:cs typeface="Calibri"/>
                <a:sym typeface="Calibri"/>
              </a:rPr>
              <a:t>Unión Europea</a:t>
            </a:r>
            <a:r>
              <a:rPr lang="es" sz="1200">
                <a:latin typeface="Calibri"/>
                <a:ea typeface="Calibri"/>
                <a:cs typeface="Calibri"/>
                <a:sym typeface="Calibri"/>
              </a:rPr>
              <a:t>, elabora reglamentos y directivas comunitarias, directamente aplicables en todos los Estados Miembros y obligatorias en todas sus partes</a:t>
            </a:r>
            <a:endParaRPr/>
          </a:p>
        </p:txBody>
      </p:sp>
      <p:sp>
        <p:nvSpPr>
          <p:cNvPr id="336" name="Google Shape;336;p20"/>
          <p:cNvSpPr/>
          <p:nvPr/>
        </p:nvSpPr>
        <p:spPr>
          <a:xfrm>
            <a:off x="2766475" y="1565375"/>
            <a:ext cx="711900" cy="201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792350" y="3150050"/>
            <a:ext cx="1772700" cy="1114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500"/>
              </a:spcAft>
              <a:buNone/>
            </a:pPr>
            <a:r>
              <a:rPr b="1" lang="es" sz="1200">
                <a:latin typeface="Calibri"/>
                <a:ea typeface="Calibri"/>
                <a:cs typeface="Calibri"/>
                <a:sym typeface="Calibri"/>
              </a:rPr>
              <a:t> Tratados o convenios bilaterales o multilaterales</a:t>
            </a:r>
            <a:r>
              <a:rPr lang="es" sz="1200">
                <a:latin typeface="Calibri"/>
                <a:ea typeface="Calibri"/>
                <a:cs typeface="Calibri"/>
                <a:sym typeface="Calibri"/>
              </a:rPr>
              <a:t>: en materia laboral se trata de acuerdos entre dos o más estados.</a:t>
            </a:r>
            <a:endParaRPr/>
          </a:p>
        </p:txBody>
      </p:sp>
      <p:sp>
        <p:nvSpPr>
          <p:cNvPr id="338" name="Google Shape;338;p20"/>
          <p:cNvSpPr/>
          <p:nvPr/>
        </p:nvSpPr>
        <p:spPr>
          <a:xfrm>
            <a:off x="2444175" y="2330850"/>
            <a:ext cx="1034100" cy="1074300"/>
          </a:xfrm>
          <a:prstGeom prst="bentArrow">
            <a:avLst>
              <a:gd fmla="val 25000" name="adj1"/>
              <a:gd fmla="val 25000" name="adj2"/>
              <a:gd fmla="val 25000" name="adj3"/>
              <a:gd fmla="val 43750" name="adj4"/>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7198225" y="1990050"/>
            <a:ext cx="1136100" cy="10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7296900" y="2815500"/>
            <a:ext cx="1136100" cy="10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7296900" y="3476650"/>
            <a:ext cx="1136100" cy="10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7378075" y="3937925"/>
            <a:ext cx="1136100" cy="10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7378075" y="3183750"/>
            <a:ext cx="1136100" cy="10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7198225" y="4591175"/>
            <a:ext cx="1136100" cy="10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7378075" y="4264550"/>
            <a:ext cx="1136100" cy="10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CONSTITUCIÓN ESPAÑOLA</a:t>
            </a:r>
            <a:endParaRPr/>
          </a:p>
        </p:txBody>
      </p:sp>
      <p:sp>
        <p:nvSpPr>
          <p:cNvPr id="351" name="Google Shape;351;p21"/>
          <p:cNvSpPr txBox="1"/>
          <p:nvPr>
            <p:ph idx="1" type="body"/>
          </p:nvPr>
        </p:nvSpPr>
        <p:spPr>
          <a:xfrm>
            <a:off x="872925" y="1990050"/>
            <a:ext cx="3491100" cy="25416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500"/>
              </a:spcAft>
              <a:buNone/>
            </a:pPr>
            <a:r>
              <a:rPr lang="es" sz="1400">
                <a:solidFill>
                  <a:srgbClr val="000000"/>
                </a:solidFill>
                <a:latin typeface="Verdana"/>
                <a:ea typeface="Verdana"/>
                <a:cs typeface="Verdana"/>
                <a:sym typeface="Verdana"/>
              </a:rPr>
              <a:t>La </a:t>
            </a:r>
            <a:r>
              <a:rPr b="1" lang="es" sz="1400">
                <a:solidFill>
                  <a:srgbClr val="000000"/>
                </a:solidFill>
                <a:latin typeface="Verdana"/>
                <a:ea typeface="Verdana"/>
                <a:cs typeface="Verdana"/>
                <a:sym typeface="Verdana"/>
              </a:rPr>
              <a:t>Constitución Española</a:t>
            </a:r>
            <a:r>
              <a:rPr lang="es" sz="1400">
                <a:solidFill>
                  <a:srgbClr val="000000"/>
                </a:solidFill>
                <a:latin typeface="Verdana"/>
                <a:ea typeface="Verdana"/>
                <a:cs typeface="Verdana"/>
                <a:sym typeface="Verdana"/>
              </a:rPr>
              <a:t> de 1978. Es la ley más importante, ocupa el rango superior entre todas las normas españolas,  contiene derechos y libertades fundamentales de los trabajadores como derecho a la huelga, no discriminación...</a:t>
            </a:r>
            <a:endParaRPr sz="1400">
              <a:latin typeface="Verdana"/>
              <a:ea typeface="Verdana"/>
              <a:cs typeface="Verdana"/>
              <a:sym typeface="Verdana"/>
            </a:endParaRPr>
          </a:p>
        </p:txBody>
      </p:sp>
      <p:pic>
        <p:nvPicPr>
          <p:cNvPr id="352" name="Google Shape;352;p21"/>
          <p:cNvPicPr preferRelativeResize="0"/>
          <p:nvPr/>
        </p:nvPicPr>
        <p:blipFill>
          <a:blip r:embed="rId3">
            <a:alphaModFix/>
          </a:blip>
          <a:stretch>
            <a:fillRect/>
          </a:stretch>
        </p:blipFill>
        <p:spPr>
          <a:xfrm>
            <a:off x="6076875" y="202250"/>
            <a:ext cx="2681775" cy="1787799"/>
          </a:xfrm>
          <a:prstGeom prst="rect">
            <a:avLst/>
          </a:prstGeom>
          <a:noFill/>
          <a:ln>
            <a:noFill/>
          </a:ln>
        </p:spPr>
      </p:pic>
      <p:pic>
        <p:nvPicPr>
          <p:cNvPr id="353" name="Google Shape;353;p21"/>
          <p:cNvPicPr preferRelativeResize="0"/>
          <p:nvPr/>
        </p:nvPicPr>
        <p:blipFill>
          <a:blip r:embed="rId4">
            <a:alphaModFix/>
          </a:blip>
          <a:stretch>
            <a:fillRect/>
          </a:stretch>
        </p:blipFill>
        <p:spPr>
          <a:xfrm>
            <a:off x="5202251" y="2303850"/>
            <a:ext cx="3333275" cy="2441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